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1697-9444-B74D-BFB3-6F98FB8DCCE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271C-77E0-0A49-BE15-FED6AB8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271C-77E0-0A49-BE15-FED6AB8474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271C-77E0-0A49-BE15-FED6AB8474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6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8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1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3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6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D6CE-9F3C-DA48-95E5-F9797CF76F2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</a:t>
            </a:r>
            <a:br>
              <a:rPr lang="en-US" dirty="0" smtClean="0"/>
            </a:br>
            <a:r>
              <a:rPr lang="en-US" dirty="0" smtClean="0"/>
              <a:t>JICNA – 2016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Fatima Y Ismail </a:t>
            </a:r>
          </a:p>
          <a:p>
            <a:r>
              <a:rPr lang="en-US" dirty="0" smtClean="0"/>
              <a:t>Ali Fatemi </a:t>
            </a:r>
          </a:p>
          <a:p>
            <a:r>
              <a:rPr lang="en-US" dirty="0" smtClean="0"/>
              <a:t>Michael Johnston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7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328929"/>
            <a:ext cx="5274299" cy="5559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65493" y="6023721"/>
            <a:ext cx="5428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Figure (1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40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4029" y="305950"/>
            <a:ext cx="1750334" cy="7053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</a:t>
            </a:r>
          </a:p>
          <a:p>
            <a:pPr algn="ctr"/>
            <a:r>
              <a:rPr lang="en-US" dirty="0" smtClean="0"/>
              <a:t>Energy Failure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50649" y="305951"/>
            <a:ext cx="2746255" cy="7093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</a:t>
            </a:r>
          </a:p>
          <a:p>
            <a:pPr algn="ctr"/>
            <a:r>
              <a:rPr lang="en-US" dirty="0" smtClean="0"/>
              <a:t>Energy Failure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17308" y="1714862"/>
            <a:ext cx="1062495" cy="47903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Minutes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8656" y="2200467"/>
            <a:ext cx="34493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Ischemia and Hypoxia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/>
              <a:t>ATP </a:t>
            </a:r>
            <a:r>
              <a:rPr lang="en-US" sz="1400" dirty="0" smtClean="0"/>
              <a:t>depletion and </a:t>
            </a:r>
          </a:p>
          <a:p>
            <a:pPr algn="ctr"/>
            <a:r>
              <a:rPr lang="en-US" sz="1400" dirty="0"/>
              <a:t>d</a:t>
            </a:r>
            <a:r>
              <a:rPr lang="en-US" sz="1400" dirty="0" smtClean="0"/>
              <a:t>ysfunction of NA/K pump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Increase intracellular Na leading to Cytotoxic edema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intracellular Ca2+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400" dirty="0" smtClean="0"/>
          </a:p>
          <a:p>
            <a:pPr algn="ctr"/>
            <a:r>
              <a:rPr lang="en-US" sz="1400" dirty="0" smtClean="0"/>
              <a:t>Glutamate toxicity (AMPA, NMDA overactivation) and Failure to reuptake Glutamate from the synapse 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400" dirty="0" smtClean="0"/>
          </a:p>
          <a:p>
            <a:pPr algn="ctr"/>
            <a:r>
              <a:rPr lang="en-US" sz="1400" dirty="0" smtClean="0"/>
              <a:t>Necrosis and apoptosis 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050650" y="1732024"/>
            <a:ext cx="2729090" cy="46187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 – 72 Hours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68545" y="1738590"/>
            <a:ext cx="1905133" cy="46187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Days to weeks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17" y="305951"/>
            <a:ext cx="1939461" cy="7093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Delayed </a:t>
            </a:r>
          </a:p>
          <a:p>
            <a:pPr algn="ctr"/>
            <a:r>
              <a:rPr lang="en-US" dirty="0" smtClean="0"/>
              <a:t>CNS injury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14077" y="2320984"/>
            <a:ext cx="2883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Mitochondrial dysfunction 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Inflammation and Microglial activation 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Decrease protein synthesis and loss of neurotrophic factors </a:t>
            </a:r>
          </a:p>
          <a:p>
            <a:pPr algn="ctr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400" dirty="0" smtClean="0"/>
          </a:p>
          <a:p>
            <a:pPr algn="ctr"/>
            <a:r>
              <a:rPr lang="en-US" sz="1400" dirty="0" smtClean="0"/>
              <a:t>Necrosis and apoptosis 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883599" y="2311517"/>
            <a:ext cx="19566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/>
              <a:t>Wallerian</a:t>
            </a:r>
            <a:r>
              <a:rPr lang="en-US" sz="1400" dirty="0" smtClean="0"/>
              <a:t> Degeneration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Hypomyelination </a:t>
            </a:r>
          </a:p>
          <a:p>
            <a:pPr algn="ctr"/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Abnormal vascular and neuronal remodeling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38410" y="1145834"/>
            <a:ext cx="3312239" cy="45014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Therapeutic Window for hypothermia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81402" y="6074871"/>
            <a:ext cx="458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Figure (2)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608527" y="309946"/>
            <a:ext cx="1374207" cy="70131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Latent Period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88800" y="309946"/>
            <a:ext cx="480953" cy="12860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HII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224299" y="1733610"/>
            <a:ext cx="1792933" cy="443579"/>
          </a:xfrm>
          <a:prstGeom prst="round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Reperfusion injury </a:t>
            </a:r>
          </a:p>
        </p:txBody>
      </p:sp>
    </p:spTree>
    <p:extLst>
      <p:ext uri="{BB962C8B-B14F-4D97-AF65-F5344CB8AC3E}">
        <p14:creationId xmlns:p14="http://schemas.microsoft.com/office/powerpoint/2010/main" val="53378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428850" y="4024869"/>
            <a:ext cx="7950228" cy="1649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Down Arrow Callout 21"/>
          <p:cNvSpPr/>
          <p:nvPr/>
        </p:nvSpPr>
        <p:spPr>
          <a:xfrm>
            <a:off x="-1" y="2022097"/>
            <a:ext cx="1636885" cy="1854317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DWI abnormal</a:t>
            </a:r>
          </a:p>
          <a:p>
            <a:pPr algn="ctr"/>
            <a:r>
              <a:rPr lang="en-US" dirty="0" smtClean="0"/>
              <a:t>(hyperintense)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2758" y="4054649"/>
            <a:ext cx="824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2874" y="3628980"/>
            <a:ext cx="0" cy="659820"/>
          </a:xfrm>
          <a:prstGeom prst="line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1954" y="4222820"/>
            <a:ext cx="45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HII</a:t>
            </a:r>
            <a:endParaRPr lang="en-US" b="1" dirty="0"/>
          </a:p>
        </p:txBody>
      </p:sp>
      <p:sp>
        <p:nvSpPr>
          <p:cNvPr id="28" name="Down Arrow Callout 27"/>
          <p:cNvSpPr/>
          <p:nvPr/>
        </p:nvSpPr>
        <p:spPr>
          <a:xfrm>
            <a:off x="1703721" y="1583563"/>
            <a:ext cx="1579496" cy="2325839"/>
          </a:xfrm>
          <a:prstGeom prst="downArrowCallout">
            <a:avLst>
              <a:gd name="adj1" fmla="val 25000"/>
              <a:gd name="adj2" fmla="val 25000"/>
              <a:gd name="adj3" fmla="val 15829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DWI abnormal (hyperintense)  </a:t>
            </a:r>
          </a:p>
          <a:p>
            <a:pPr algn="ctr"/>
            <a:r>
              <a:rPr lang="en-US" dirty="0" smtClean="0"/>
              <a:t>T1/T2 Normal</a:t>
            </a:r>
          </a:p>
          <a:p>
            <a:pPr algn="ctr"/>
            <a:r>
              <a:rPr lang="en-US" dirty="0" smtClean="0"/>
              <a:t>MRS lactate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 smtClean="0"/>
          </a:p>
          <a:p>
            <a:pPr algn="ctr"/>
            <a:r>
              <a:rPr lang="en-US" dirty="0" smtClean="0"/>
              <a:t>NAA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34814" y="4022383"/>
            <a:ext cx="95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1-2 days</a:t>
            </a:r>
            <a:endParaRPr lang="en-US" dirty="0"/>
          </a:p>
        </p:txBody>
      </p:sp>
      <p:sp>
        <p:nvSpPr>
          <p:cNvPr id="30" name="Down Arrow Callout 29"/>
          <p:cNvSpPr/>
          <p:nvPr/>
        </p:nvSpPr>
        <p:spPr>
          <a:xfrm>
            <a:off x="3356240" y="1550576"/>
            <a:ext cx="1719353" cy="2325840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DWI abnormal (hyperintense) </a:t>
            </a:r>
          </a:p>
          <a:p>
            <a:pPr algn="ctr"/>
            <a:r>
              <a:rPr lang="en-US" dirty="0" smtClean="0"/>
              <a:t>T1/T2 abnormal </a:t>
            </a:r>
          </a:p>
          <a:p>
            <a:pPr algn="ctr"/>
            <a:r>
              <a:rPr lang="en-US" dirty="0" smtClean="0"/>
              <a:t>MRS: lactate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 smtClean="0"/>
          </a:p>
          <a:p>
            <a:pPr algn="ctr"/>
            <a:r>
              <a:rPr lang="en-US" dirty="0" smtClean="0"/>
              <a:t>NAA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68593" y="4026325"/>
            <a:ext cx="95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4-7 days</a:t>
            </a:r>
            <a:endParaRPr lang="en-US" dirty="0"/>
          </a:p>
        </p:txBody>
      </p:sp>
      <p:sp>
        <p:nvSpPr>
          <p:cNvPr id="32" name="Down Arrow Callout 31"/>
          <p:cNvSpPr/>
          <p:nvPr/>
        </p:nvSpPr>
        <p:spPr>
          <a:xfrm>
            <a:off x="5144875" y="1550576"/>
            <a:ext cx="1760935" cy="2325836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DWI (pseudo-normalizes) </a:t>
            </a:r>
          </a:p>
          <a:p>
            <a:pPr algn="ctr"/>
            <a:r>
              <a:rPr lang="en-US" dirty="0" smtClean="0"/>
              <a:t>T1/T2 abnormal </a:t>
            </a:r>
          </a:p>
          <a:p>
            <a:pPr algn="ctr"/>
            <a:r>
              <a:rPr lang="en-US" dirty="0" smtClean="0"/>
              <a:t>MRS lactate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sym typeface="Wingdings"/>
            </a:endParaRPr>
          </a:p>
          <a:p>
            <a:pPr algn="ctr"/>
            <a:r>
              <a:rPr lang="en-US" dirty="0" smtClean="0"/>
              <a:t>NAA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3" name="Down Arrow Callout 32"/>
          <p:cNvSpPr/>
          <p:nvPr/>
        </p:nvSpPr>
        <p:spPr>
          <a:xfrm>
            <a:off x="6991805" y="1204171"/>
            <a:ext cx="1804746" cy="2688739"/>
          </a:xfrm>
          <a:prstGeom prst="downArrowCallout">
            <a:avLst>
              <a:gd name="adj1" fmla="val 26828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DWI </a:t>
            </a:r>
            <a:r>
              <a:rPr lang="en-US" dirty="0"/>
              <a:t>pseudo-normalizes) </a:t>
            </a:r>
            <a:endParaRPr lang="en-US" dirty="0" smtClean="0"/>
          </a:p>
          <a:p>
            <a:pPr algn="ctr"/>
            <a:r>
              <a:rPr lang="en-US" dirty="0" smtClean="0"/>
              <a:t>T1/T2 abnormal, progressive white matter damage </a:t>
            </a:r>
          </a:p>
          <a:p>
            <a:pPr algn="ctr"/>
            <a:r>
              <a:rPr lang="en-US" dirty="0" smtClean="0"/>
              <a:t>MRS lactate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 smtClean="0"/>
          </a:p>
          <a:p>
            <a:pPr algn="ctr"/>
            <a:r>
              <a:rPr lang="en-US" dirty="0" smtClean="0"/>
              <a:t>NAA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88980" y="4017714"/>
            <a:ext cx="11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7-10 days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70359" y="4001921"/>
            <a:ext cx="11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 10 days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743205" y="5851985"/>
            <a:ext cx="396411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Figure </a:t>
            </a:r>
            <a:r>
              <a:rPr lang="en-US" sz="2800" b="1" dirty="0" smtClean="0"/>
              <a:t>(3)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214</Words>
  <Application>Microsoft Macintosh PowerPoint</Application>
  <PresentationFormat>On-screen Show (4:3)</PresentationFormat>
  <Paragraphs>74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Figures  JICNA – 2016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and Tables  JICNA – 2016 </dc:title>
  <dc:creator>Fatima Yousif Ismail</dc:creator>
  <cp:lastModifiedBy>Fatima Yousif Ismail</cp:lastModifiedBy>
  <cp:revision>24</cp:revision>
  <dcterms:created xsi:type="dcterms:W3CDTF">2016-09-23T18:52:59Z</dcterms:created>
  <dcterms:modified xsi:type="dcterms:W3CDTF">2016-10-15T21:23:47Z</dcterms:modified>
</cp:coreProperties>
</file>